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33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FDA31-8E4E-4D9F-AFCA-4A03F0A6FD5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MY"/>
        </a:p>
      </dgm:t>
    </dgm:pt>
    <dgm:pt modelId="{82DB9C63-DCC9-40E1-B384-16C7B579C1D7}">
      <dgm:prSet phldrT="[Text]" phldr="1"/>
      <dgm:spPr/>
      <dgm:t>
        <a:bodyPr/>
        <a:lstStyle/>
        <a:p>
          <a:endParaRPr lang="en-MY"/>
        </a:p>
      </dgm:t>
    </dgm:pt>
    <dgm:pt modelId="{C095F8AD-AD71-4194-8653-C90F3F4F83FB}" type="parTrans" cxnId="{E63CF7F2-F717-4A52-9F46-AF888E318ED7}">
      <dgm:prSet/>
      <dgm:spPr/>
      <dgm:t>
        <a:bodyPr/>
        <a:lstStyle/>
        <a:p>
          <a:endParaRPr lang="en-MY"/>
        </a:p>
      </dgm:t>
    </dgm:pt>
    <dgm:pt modelId="{F33766BF-E002-4250-90E7-78D498A5E0E0}" type="sibTrans" cxnId="{E63CF7F2-F717-4A52-9F46-AF888E318ED7}">
      <dgm:prSet/>
      <dgm:spPr/>
      <dgm:t>
        <a:bodyPr/>
        <a:lstStyle/>
        <a:p>
          <a:endParaRPr lang="en-MY"/>
        </a:p>
      </dgm:t>
    </dgm:pt>
    <dgm:pt modelId="{9951DCF9-1A73-413E-868D-65140DED3FCA}">
      <dgm:prSet phldrT="[Text]" phldr="1"/>
      <dgm:spPr/>
      <dgm:t>
        <a:bodyPr/>
        <a:lstStyle/>
        <a:p>
          <a:endParaRPr lang="en-MY"/>
        </a:p>
      </dgm:t>
    </dgm:pt>
    <dgm:pt modelId="{7A00DF6D-B21A-49E7-AA06-7C84B91C007F}" type="parTrans" cxnId="{C1AEAFF7-2C96-4D84-8387-C9F4BA58F61F}">
      <dgm:prSet/>
      <dgm:spPr/>
      <dgm:t>
        <a:bodyPr/>
        <a:lstStyle/>
        <a:p>
          <a:endParaRPr lang="en-MY"/>
        </a:p>
      </dgm:t>
    </dgm:pt>
    <dgm:pt modelId="{A2881A56-0FF6-40AD-9BFB-D4D0B04D53A4}" type="sibTrans" cxnId="{C1AEAFF7-2C96-4D84-8387-C9F4BA58F61F}">
      <dgm:prSet/>
      <dgm:spPr/>
      <dgm:t>
        <a:bodyPr/>
        <a:lstStyle/>
        <a:p>
          <a:endParaRPr lang="en-MY"/>
        </a:p>
      </dgm:t>
    </dgm:pt>
    <dgm:pt modelId="{E935C08C-ECE8-4F95-B215-736E68EB5D5D}">
      <dgm:prSet phldrT="[Text]" phldr="1"/>
      <dgm:spPr/>
      <dgm:t>
        <a:bodyPr/>
        <a:lstStyle/>
        <a:p>
          <a:endParaRPr lang="en-MY"/>
        </a:p>
      </dgm:t>
    </dgm:pt>
    <dgm:pt modelId="{5277B6B9-6E16-42BC-85DF-6FB430A63F12}" type="parTrans" cxnId="{3D8B6802-78F0-48F8-BB10-71007A804A75}">
      <dgm:prSet/>
      <dgm:spPr/>
      <dgm:t>
        <a:bodyPr/>
        <a:lstStyle/>
        <a:p>
          <a:endParaRPr lang="en-MY"/>
        </a:p>
      </dgm:t>
    </dgm:pt>
    <dgm:pt modelId="{8BAE5BF6-FD04-4FD7-ADF2-19E72B6D5887}" type="sibTrans" cxnId="{3D8B6802-78F0-48F8-BB10-71007A804A75}">
      <dgm:prSet/>
      <dgm:spPr/>
      <dgm:t>
        <a:bodyPr/>
        <a:lstStyle/>
        <a:p>
          <a:endParaRPr lang="en-MY"/>
        </a:p>
      </dgm:t>
    </dgm:pt>
    <dgm:pt modelId="{5AE318AD-4DA6-473C-8055-C9731EBBEF2C}">
      <dgm:prSet phldrT="[Text]" phldr="1"/>
      <dgm:spPr/>
      <dgm:t>
        <a:bodyPr/>
        <a:lstStyle/>
        <a:p>
          <a:endParaRPr lang="en-MY"/>
        </a:p>
      </dgm:t>
    </dgm:pt>
    <dgm:pt modelId="{47E39886-8E61-47CB-9569-7E91D36F82A0}" type="parTrans" cxnId="{E8778DD6-9AD2-408A-ABBB-E2EF18187AE6}">
      <dgm:prSet/>
      <dgm:spPr/>
      <dgm:t>
        <a:bodyPr/>
        <a:lstStyle/>
        <a:p>
          <a:endParaRPr lang="en-MY"/>
        </a:p>
      </dgm:t>
    </dgm:pt>
    <dgm:pt modelId="{42A036CB-60CD-454D-A1CA-A85A57A6F292}" type="sibTrans" cxnId="{E8778DD6-9AD2-408A-ABBB-E2EF18187AE6}">
      <dgm:prSet/>
      <dgm:spPr/>
      <dgm:t>
        <a:bodyPr/>
        <a:lstStyle/>
        <a:p>
          <a:endParaRPr lang="en-MY"/>
        </a:p>
      </dgm:t>
    </dgm:pt>
    <dgm:pt modelId="{FA1CAA7C-81F4-4BBE-8DC2-6BAC6A446466}">
      <dgm:prSet phldrT="[Text]" phldr="1"/>
      <dgm:spPr/>
      <dgm:t>
        <a:bodyPr/>
        <a:lstStyle/>
        <a:p>
          <a:endParaRPr lang="en-MY"/>
        </a:p>
      </dgm:t>
    </dgm:pt>
    <dgm:pt modelId="{B4F5313C-7CA4-4A54-968E-7156B4AE0331}" type="parTrans" cxnId="{3D027506-196B-4B69-8A09-0A37A22D9BCA}">
      <dgm:prSet/>
      <dgm:spPr/>
      <dgm:t>
        <a:bodyPr/>
        <a:lstStyle/>
        <a:p>
          <a:endParaRPr lang="en-MY"/>
        </a:p>
      </dgm:t>
    </dgm:pt>
    <dgm:pt modelId="{25F19208-E3D2-4947-977C-45A2C5351304}" type="sibTrans" cxnId="{3D027506-196B-4B69-8A09-0A37A22D9BCA}">
      <dgm:prSet/>
      <dgm:spPr/>
      <dgm:t>
        <a:bodyPr/>
        <a:lstStyle/>
        <a:p>
          <a:endParaRPr lang="en-MY"/>
        </a:p>
      </dgm:t>
    </dgm:pt>
    <dgm:pt modelId="{EF249F30-8646-40AE-AC16-9F8D58DA783E}" type="pres">
      <dgm:prSet presAssocID="{D4BFDA31-8E4E-4D9F-AFCA-4A03F0A6FD5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8A722841-D50E-4B18-83F9-106201AC88AB}" type="pres">
      <dgm:prSet presAssocID="{82DB9C63-DCC9-40E1-B384-16C7B579C1D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C588935-F1DC-487B-A600-5E8029359174}" type="pres">
      <dgm:prSet presAssocID="{F33766BF-E002-4250-90E7-78D498A5E0E0}" presName="sibTrans" presStyleCnt="0"/>
      <dgm:spPr/>
    </dgm:pt>
    <dgm:pt modelId="{B83678C5-284F-4D3C-B7FD-CBD7245CFB5C}" type="pres">
      <dgm:prSet presAssocID="{9951DCF9-1A73-413E-868D-65140DED3FC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F74C751-5C0D-4C8C-BC98-BC6C7D8A9F09}" type="pres">
      <dgm:prSet presAssocID="{A2881A56-0FF6-40AD-9BFB-D4D0B04D53A4}" presName="sibTrans" presStyleCnt="0"/>
      <dgm:spPr/>
    </dgm:pt>
    <dgm:pt modelId="{1EEAEF9D-05FE-4086-8E74-C5CCE5077E1D}" type="pres">
      <dgm:prSet presAssocID="{E935C08C-ECE8-4F95-B215-736E68EB5D5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A31294D-69BD-47C8-9674-49A1F100F3F8}" type="pres">
      <dgm:prSet presAssocID="{8BAE5BF6-FD04-4FD7-ADF2-19E72B6D5887}" presName="sibTrans" presStyleCnt="0"/>
      <dgm:spPr/>
    </dgm:pt>
    <dgm:pt modelId="{F7603968-572B-438D-B12B-17904561338E}" type="pres">
      <dgm:prSet presAssocID="{5AE318AD-4DA6-473C-8055-C9731EBBEF2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E41BDDE8-5FC5-4A6B-944E-5BB71472D376}" type="pres">
      <dgm:prSet presAssocID="{42A036CB-60CD-454D-A1CA-A85A57A6F292}" presName="sibTrans" presStyleCnt="0"/>
      <dgm:spPr/>
    </dgm:pt>
    <dgm:pt modelId="{54D18B99-DF04-4095-B8FA-8D1A94043802}" type="pres">
      <dgm:prSet presAssocID="{FA1CAA7C-81F4-4BBE-8DC2-6BAC6A4464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5A181A00-AF98-4142-8C16-AAFE4E6C47F3}" type="presOf" srcId="{FA1CAA7C-81F4-4BBE-8DC2-6BAC6A446466}" destId="{54D18B99-DF04-4095-B8FA-8D1A94043802}" srcOrd="0" destOrd="0" presId="urn:microsoft.com/office/officeart/2005/8/layout/default"/>
    <dgm:cxn modelId="{1AE0E690-D214-466B-9218-058B7CDCD75E}" type="presOf" srcId="{5AE318AD-4DA6-473C-8055-C9731EBBEF2C}" destId="{F7603968-572B-438D-B12B-17904561338E}" srcOrd="0" destOrd="0" presId="urn:microsoft.com/office/officeart/2005/8/layout/default"/>
    <dgm:cxn modelId="{0472B2AA-E14D-4129-BCC6-2E5DEDA600D7}" type="presOf" srcId="{82DB9C63-DCC9-40E1-B384-16C7B579C1D7}" destId="{8A722841-D50E-4B18-83F9-106201AC88AB}" srcOrd="0" destOrd="0" presId="urn:microsoft.com/office/officeart/2005/8/layout/default"/>
    <dgm:cxn modelId="{E63CF7F2-F717-4A52-9F46-AF888E318ED7}" srcId="{D4BFDA31-8E4E-4D9F-AFCA-4A03F0A6FD59}" destId="{82DB9C63-DCC9-40E1-B384-16C7B579C1D7}" srcOrd="0" destOrd="0" parTransId="{C095F8AD-AD71-4194-8653-C90F3F4F83FB}" sibTransId="{F33766BF-E002-4250-90E7-78D498A5E0E0}"/>
    <dgm:cxn modelId="{3D8B6802-78F0-48F8-BB10-71007A804A75}" srcId="{D4BFDA31-8E4E-4D9F-AFCA-4A03F0A6FD59}" destId="{E935C08C-ECE8-4F95-B215-736E68EB5D5D}" srcOrd="2" destOrd="0" parTransId="{5277B6B9-6E16-42BC-85DF-6FB430A63F12}" sibTransId="{8BAE5BF6-FD04-4FD7-ADF2-19E72B6D5887}"/>
    <dgm:cxn modelId="{3D027506-196B-4B69-8A09-0A37A22D9BCA}" srcId="{D4BFDA31-8E4E-4D9F-AFCA-4A03F0A6FD59}" destId="{FA1CAA7C-81F4-4BBE-8DC2-6BAC6A446466}" srcOrd="4" destOrd="0" parTransId="{B4F5313C-7CA4-4A54-968E-7156B4AE0331}" sibTransId="{25F19208-E3D2-4947-977C-45A2C5351304}"/>
    <dgm:cxn modelId="{E8778DD6-9AD2-408A-ABBB-E2EF18187AE6}" srcId="{D4BFDA31-8E4E-4D9F-AFCA-4A03F0A6FD59}" destId="{5AE318AD-4DA6-473C-8055-C9731EBBEF2C}" srcOrd="3" destOrd="0" parTransId="{47E39886-8E61-47CB-9569-7E91D36F82A0}" sibTransId="{42A036CB-60CD-454D-A1CA-A85A57A6F292}"/>
    <dgm:cxn modelId="{C1AEAFF7-2C96-4D84-8387-C9F4BA58F61F}" srcId="{D4BFDA31-8E4E-4D9F-AFCA-4A03F0A6FD59}" destId="{9951DCF9-1A73-413E-868D-65140DED3FCA}" srcOrd="1" destOrd="0" parTransId="{7A00DF6D-B21A-49E7-AA06-7C84B91C007F}" sibTransId="{A2881A56-0FF6-40AD-9BFB-D4D0B04D53A4}"/>
    <dgm:cxn modelId="{7DE2F56E-79E6-49AF-A5B9-5578B211D119}" type="presOf" srcId="{9951DCF9-1A73-413E-868D-65140DED3FCA}" destId="{B83678C5-284F-4D3C-B7FD-CBD7245CFB5C}" srcOrd="0" destOrd="0" presId="urn:microsoft.com/office/officeart/2005/8/layout/default"/>
    <dgm:cxn modelId="{356C1287-2CC0-46F4-AC2D-9BAED7608961}" type="presOf" srcId="{D4BFDA31-8E4E-4D9F-AFCA-4A03F0A6FD59}" destId="{EF249F30-8646-40AE-AC16-9F8D58DA783E}" srcOrd="0" destOrd="0" presId="urn:microsoft.com/office/officeart/2005/8/layout/default"/>
    <dgm:cxn modelId="{A21D82AB-A5D6-4598-8F8E-07260A3795E0}" type="presOf" srcId="{E935C08C-ECE8-4F95-B215-736E68EB5D5D}" destId="{1EEAEF9D-05FE-4086-8E74-C5CCE5077E1D}" srcOrd="0" destOrd="0" presId="urn:microsoft.com/office/officeart/2005/8/layout/default"/>
    <dgm:cxn modelId="{60B7C526-AB87-495E-91B9-3105A7C6F089}" type="presParOf" srcId="{EF249F30-8646-40AE-AC16-9F8D58DA783E}" destId="{8A722841-D50E-4B18-83F9-106201AC88AB}" srcOrd="0" destOrd="0" presId="urn:microsoft.com/office/officeart/2005/8/layout/default"/>
    <dgm:cxn modelId="{E8F79630-4F92-4ADA-823E-0AB9054F82D0}" type="presParOf" srcId="{EF249F30-8646-40AE-AC16-9F8D58DA783E}" destId="{2C588935-F1DC-487B-A600-5E8029359174}" srcOrd="1" destOrd="0" presId="urn:microsoft.com/office/officeart/2005/8/layout/default"/>
    <dgm:cxn modelId="{E0329BA0-1581-480D-9A57-70A2A5AA2F75}" type="presParOf" srcId="{EF249F30-8646-40AE-AC16-9F8D58DA783E}" destId="{B83678C5-284F-4D3C-B7FD-CBD7245CFB5C}" srcOrd="2" destOrd="0" presId="urn:microsoft.com/office/officeart/2005/8/layout/default"/>
    <dgm:cxn modelId="{8959F587-205D-44CE-850B-5484AA0C3154}" type="presParOf" srcId="{EF249F30-8646-40AE-AC16-9F8D58DA783E}" destId="{8F74C751-5C0D-4C8C-BC98-BC6C7D8A9F09}" srcOrd="3" destOrd="0" presId="urn:microsoft.com/office/officeart/2005/8/layout/default"/>
    <dgm:cxn modelId="{4FF118AC-4BB4-423E-9135-F79B32B5C91E}" type="presParOf" srcId="{EF249F30-8646-40AE-AC16-9F8D58DA783E}" destId="{1EEAEF9D-05FE-4086-8E74-C5CCE5077E1D}" srcOrd="4" destOrd="0" presId="urn:microsoft.com/office/officeart/2005/8/layout/default"/>
    <dgm:cxn modelId="{536960B6-0632-4844-83BB-2409D5BA2260}" type="presParOf" srcId="{EF249F30-8646-40AE-AC16-9F8D58DA783E}" destId="{9A31294D-69BD-47C8-9674-49A1F100F3F8}" srcOrd="5" destOrd="0" presId="urn:microsoft.com/office/officeart/2005/8/layout/default"/>
    <dgm:cxn modelId="{6B818EA2-56B0-4A12-BEB9-4BEF010E2CAA}" type="presParOf" srcId="{EF249F30-8646-40AE-AC16-9F8D58DA783E}" destId="{F7603968-572B-438D-B12B-17904561338E}" srcOrd="6" destOrd="0" presId="urn:microsoft.com/office/officeart/2005/8/layout/default"/>
    <dgm:cxn modelId="{3C305886-0FA8-45EC-A279-48C1C356EF45}" type="presParOf" srcId="{EF249F30-8646-40AE-AC16-9F8D58DA783E}" destId="{E41BDDE8-5FC5-4A6B-944E-5BB71472D376}" srcOrd="7" destOrd="0" presId="urn:microsoft.com/office/officeart/2005/8/layout/default"/>
    <dgm:cxn modelId="{D716551F-A31D-46AF-8FBE-A69FF1276CD4}" type="presParOf" srcId="{EF249F30-8646-40AE-AC16-9F8D58DA783E}" destId="{54D18B99-DF04-4095-B8FA-8D1A94043802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0CC35-470D-4E11-BE76-CC6272206F8B}" type="datetimeFigureOut">
              <a:rPr lang="en-US" smtClean="0"/>
              <a:pPr/>
              <a:t>2/23/2011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E0E25-4E7C-4158-9A96-A19CE621F6B5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Consumer%20video.wmv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sumer vide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00099" y="500042"/>
            <a:ext cx="7696203" cy="5772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1026" name="Picture 2" descr="C:\Users\user\AppData\Local\Temp\Rar$DI01.743\mush7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Rectangle 3"/>
          <p:cNvSpPr/>
          <p:nvPr/>
        </p:nvSpPr>
        <p:spPr>
          <a:xfrm>
            <a:off x="3929058" y="3214686"/>
            <a:ext cx="214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dirty="0" smtClean="0"/>
              <a:t>m</a:t>
            </a:r>
            <a:endParaRPr lang="en-MY" dirty="0"/>
          </a:p>
        </p:txBody>
      </p:sp>
      <p:pic>
        <p:nvPicPr>
          <p:cNvPr id="1026" name="Picture 2" descr="C:\Users\user\AppData\Local\Temp\Rar$DI15.974\mush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642918"/>
            <a:ext cx="350046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 smtClean="0">
              <a:latin typeface="Curlz MT" pitchFamily="82" charset="0"/>
            </a:endParaRPr>
          </a:p>
          <a:p>
            <a:pPr algn="ctr"/>
            <a:r>
              <a:rPr lang="en-US" sz="4400" b="1" dirty="0" smtClean="0">
                <a:solidFill>
                  <a:srgbClr val="FF0066"/>
                </a:solidFill>
                <a:latin typeface="Curlz MT" pitchFamily="82" charset="0"/>
              </a:rPr>
              <a:t>CONSUMER </a:t>
            </a:r>
            <a:r>
              <a:rPr lang="en-US" sz="4400" b="1" dirty="0" smtClean="0">
                <a:solidFill>
                  <a:srgbClr val="FF0066"/>
                </a:solidFill>
                <a:latin typeface="Curlz MT" pitchFamily="82" charset="0"/>
              </a:rPr>
              <a:t>RIGHTS </a:t>
            </a:r>
            <a:r>
              <a:rPr lang="en-US" sz="4400" b="1" dirty="0" smtClean="0">
                <a:solidFill>
                  <a:srgbClr val="FF0066"/>
                </a:solidFill>
                <a:latin typeface="Curlz MT" pitchFamily="82" charset="0"/>
              </a:rPr>
              <a:t>ON GOODS &amp; SERVICES</a:t>
            </a:r>
            <a:endParaRPr lang="en-MY" sz="4400" b="1" dirty="0">
              <a:solidFill>
                <a:srgbClr val="FF0066"/>
              </a:solidFill>
              <a:latin typeface="Curlz MT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478632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  <a:latin typeface="Comic Sans MS" pitchFamily="66" charset="0"/>
              </a:rPr>
              <a:t>FARRAH JAFFAR SB09065</a:t>
            </a:r>
            <a:endParaRPr lang="en-MY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1026" name="Picture 2" descr="C:\Users\user\AppData\Local\Temp\Rar$DR02.269\mushrooms\mush2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71472" y="500042"/>
            <a:ext cx="3857652" cy="500066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rgbClr val="002060"/>
                </a:solidFill>
              </a:rPr>
              <a:t>Consumer </a:t>
            </a:r>
            <a:endParaRPr lang="en-MY" sz="5400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34" y="128586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MY" b="1" dirty="0" smtClean="0">
                <a:solidFill>
                  <a:schemeClr val="bg1"/>
                </a:solidFill>
                <a:latin typeface="Comic Sans MS" pitchFamily="66" charset="0"/>
              </a:rPr>
              <a:t>Buys products or services for personal use.</a:t>
            </a:r>
          </a:p>
          <a:p>
            <a:endParaRPr lang="en-MY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MY" b="1" dirty="0" smtClean="0">
                <a:solidFill>
                  <a:schemeClr val="bg1"/>
                </a:solidFill>
                <a:latin typeface="Comic Sans MS" pitchFamily="66" charset="0"/>
              </a:rPr>
              <a:t>Makes </a:t>
            </a:r>
            <a:r>
              <a:rPr lang="en-MY" b="1" dirty="0" smtClean="0">
                <a:solidFill>
                  <a:schemeClr val="bg1"/>
                </a:solidFill>
                <a:latin typeface="Comic Sans MS" pitchFamily="66" charset="0"/>
              </a:rPr>
              <a:t>the decision whether or not to </a:t>
            </a:r>
            <a:r>
              <a:rPr lang="en-MY" b="1" dirty="0" smtClean="0">
                <a:solidFill>
                  <a:schemeClr val="bg1"/>
                </a:solidFill>
                <a:latin typeface="Comic Sans MS" pitchFamily="66" charset="0"/>
              </a:rPr>
              <a:t>purchase</a:t>
            </a:r>
            <a:r>
              <a:rPr lang="en-MY" b="1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endParaRPr lang="en-MY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n-MY" b="1" dirty="0" smtClean="0">
                <a:solidFill>
                  <a:schemeClr val="bg1"/>
                </a:solidFill>
                <a:latin typeface="Comic Sans MS" pitchFamily="66" charset="0"/>
              </a:rPr>
              <a:t>Can be influenced by marketing and </a:t>
            </a:r>
            <a:br>
              <a:rPr lang="en-MY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en-MY" b="1" dirty="0" smtClean="0">
                <a:solidFill>
                  <a:schemeClr val="bg1"/>
                </a:solidFill>
                <a:latin typeface="Comic Sans MS" pitchFamily="66" charset="0"/>
              </a:rPr>
              <a:t>     advertisements.</a:t>
            </a:r>
            <a:endParaRPr lang="en-MY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720" y="3714752"/>
            <a:ext cx="2500330" cy="655084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  <a:scene3d>
              <a:camera prst="perspectiveRelaxedModerately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consumer right</a:t>
            </a:r>
            <a:endParaRPr lang="en-MY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2" name="Flowchart: Punched Tape 11"/>
          <p:cNvSpPr/>
          <p:nvPr/>
        </p:nvSpPr>
        <p:spPr>
          <a:xfrm>
            <a:off x="142844" y="4286256"/>
            <a:ext cx="5572164" cy="2071678"/>
          </a:xfrm>
          <a:prstGeom prst="flowChartPunchedTap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q"/>
            </a:pPr>
            <a:r>
              <a:rPr lang="en-MY" dirty="0" smtClean="0">
                <a:solidFill>
                  <a:schemeClr val="bg1"/>
                </a:solidFill>
                <a:latin typeface="Comic Sans MS" pitchFamily="66" charset="0"/>
              </a:rPr>
              <a:t>The Malaysia's Consumer Protection Act 1999 (CPA) is a piece of legislation enacted to provide greater protection for consumers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against various types of exploitations and unfair dealings</a:t>
            </a:r>
            <a:r>
              <a:rPr lang="en-US" b="1" dirty="0" smtClean="0">
                <a:solidFill>
                  <a:srgbClr val="FF0066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en-US" sz="2000" b="1" dirty="0">
              <a:solidFill>
                <a:srgbClr val="FF0066"/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user\AppData\Local\Temp\Rar$DR02.269\mushrooms\mush2-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>
          <a:xfrm>
            <a:off x="3143240" y="571480"/>
            <a:ext cx="2143140" cy="7858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Right to safety</a:t>
            </a:r>
            <a:endParaRPr lang="en-MY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071802" y="4500570"/>
            <a:ext cx="2143140" cy="7858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Right to consumer education</a:t>
            </a:r>
            <a:endParaRPr lang="en-MY" b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57158" y="4429132"/>
            <a:ext cx="2143140" cy="7858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Right to service</a:t>
            </a:r>
            <a:endParaRPr lang="en-MY" b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857884" y="4286256"/>
            <a:ext cx="2143140" cy="7858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Right to </a:t>
            </a:r>
            <a:r>
              <a:rPr lang="en-US" b="1" dirty="0" smtClean="0">
                <a:solidFill>
                  <a:schemeClr val="bg1"/>
                </a:solidFill>
              </a:rPr>
              <a:t>make decisions</a:t>
            </a:r>
            <a:endParaRPr lang="en-MY" b="1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14282" y="2357430"/>
            <a:ext cx="2143140" cy="7858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Right to be heard</a:t>
            </a:r>
            <a:endParaRPr lang="en-MY" b="1" dirty="0">
              <a:solidFill>
                <a:schemeClr val="bg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072198" y="2285992"/>
            <a:ext cx="2143140" cy="7858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Right to redress or remedy</a:t>
            </a:r>
            <a:endParaRPr lang="en-MY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643570" y="857232"/>
            <a:ext cx="2143140" cy="7858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Right to be informed</a:t>
            </a:r>
            <a:endParaRPr lang="en-MY" b="1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57158" y="785794"/>
            <a:ext cx="2143140" cy="7858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Right to choose</a:t>
            </a:r>
            <a:endParaRPr lang="en-MY" b="1" dirty="0">
              <a:solidFill>
                <a:schemeClr val="bg1"/>
              </a:solidFill>
            </a:endParaRPr>
          </a:p>
        </p:txBody>
      </p:sp>
      <p:sp>
        <p:nvSpPr>
          <p:cNvPr id="22" name="Up Ribbon 21"/>
          <p:cNvSpPr/>
          <p:nvPr/>
        </p:nvSpPr>
        <p:spPr>
          <a:xfrm>
            <a:off x="2643174" y="2357430"/>
            <a:ext cx="3000396" cy="1285884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3" name="TextBox 22"/>
          <p:cNvSpPr txBox="1"/>
          <p:nvPr/>
        </p:nvSpPr>
        <p:spPr>
          <a:xfrm>
            <a:off x="3500430" y="2428868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Comic Sans MS" pitchFamily="66" charset="0"/>
              </a:rPr>
              <a:t>Basic Consumer right</a:t>
            </a:r>
            <a:endParaRPr lang="en-MY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4" name="Flowchart: Sort 23"/>
          <p:cNvSpPr/>
          <p:nvPr/>
        </p:nvSpPr>
        <p:spPr>
          <a:xfrm rot="18932105">
            <a:off x="2571736" y="1643050"/>
            <a:ext cx="357190" cy="571504"/>
          </a:xfrm>
          <a:prstGeom prst="flowChartSort">
            <a:avLst/>
          </a:prstGeom>
          <a:solidFill>
            <a:srgbClr val="FF00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6" name="Flowchart: Sort 25"/>
          <p:cNvSpPr/>
          <p:nvPr/>
        </p:nvSpPr>
        <p:spPr>
          <a:xfrm rot="18932105">
            <a:off x="2435011" y="2686466"/>
            <a:ext cx="357190" cy="571504"/>
          </a:xfrm>
          <a:prstGeom prst="flowChartSort">
            <a:avLst/>
          </a:prstGeom>
          <a:solidFill>
            <a:srgbClr val="FF00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1" name="Flowchart: Sort 30"/>
          <p:cNvSpPr/>
          <p:nvPr/>
        </p:nvSpPr>
        <p:spPr>
          <a:xfrm rot="3001057">
            <a:off x="5512934" y="2749325"/>
            <a:ext cx="357190" cy="571504"/>
          </a:xfrm>
          <a:prstGeom prst="flowChartSort">
            <a:avLst/>
          </a:prstGeom>
          <a:solidFill>
            <a:srgbClr val="FF00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2" name="Flowchart: Sort 31"/>
          <p:cNvSpPr/>
          <p:nvPr/>
        </p:nvSpPr>
        <p:spPr>
          <a:xfrm rot="1898456">
            <a:off x="5266860" y="1765701"/>
            <a:ext cx="357190" cy="571504"/>
          </a:xfrm>
          <a:prstGeom prst="flowChartSort">
            <a:avLst/>
          </a:prstGeom>
          <a:solidFill>
            <a:srgbClr val="FF00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3" name="Flowchart: Sort 32"/>
          <p:cNvSpPr/>
          <p:nvPr/>
        </p:nvSpPr>
        <p:spPr>
          <a:xfrm rot="2026157">
            <a:off x="2557563" y="3765813"/>
            <a:ext cx="357190" cy="571504"/>
          </a:xfrm>
          <a:prstGeom prst="flowChartSort">
            <a:avLst/>
          </a:prstGeom>
          <a:solidFill>
            <a:srgbClr val="FF00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4" name="Flowchart: Sort 33"/>
          <p:cNvSpPr/>
          <p:nvPr/>
        </p:nvSpPr>
        <p:spPr>
          <a:xfrm>
            <a:off x="4078084" y="1543458"/>
            <a:ext cx="357190" cy="571504"/>
          </a:xfrm>
          <a:prstGeom prst="flowChartSort">
            <a:avLst/>
          </a:prstGeom>
          <a:solidFill>
            <a:srgbClr val="FF00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5" name="Flowchart: Sort 34"/>
          <p:cNvSpPr/>
          <p:nvPr/>
        </p:nvSpPr>
        <p:spPr>
          <a:xfrm rot="18932105">
            <a:off x="5649720" y="3686598"/>
            <a:ext cx="357190" cy="571504"/>
          </a:xfrm>
          <a:prstGeom prst="flowChartSort">
            <a:avLst/>
          </a:prstGeom>
          <a:solidFill>
            <a:srgbClr val="FF00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6" name="Flowchart: Sort 35"/>
          <p:cNvSpPr/>
          <p:nvPr/>
        </p:nvSpPr>
        <p:spPr>
          <a:xfrm>
            <a:off x="4000496" y="3714752"/>
            <a:ext cx="357190" cy="571504"/>
          </a:xfrm>
          <a:prstGeom prst="flowChartSort">
            <a:avLst/>
          </a:prstGeom>
          <a:solidFill>
            <a:srgbClr val="FF0066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21507" name="Picture 3" descr="C:\Users\user\ca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14337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22530" name="Picture 2" descr="D:\UMP\SEM 4\Public Speaking\pa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786050" y="357166"/>
            <a:ext cx="5786478" cy="146857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00B0F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RIGHT TO MAKE </a:t>
            </a:r>
            <a:r>
              <a:rPr lang="en-US" sz="5400" b="1" cap="none" spc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00B0F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DECISIONS</a:t>
            </a:r>
            <a:endParaRPr lang="en-US" sz="5400" b="1" cap="none" spc="0" dirty="0">
              <a:ln w="11430"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glow rad="101600">
                  <a:srgbClr val="00B0F0">
                    <a:alpha val="6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UMP\SEM 4\Public Speaking\awhn60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8604"/>
            <a:ext cx="7000924" cy="5939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24578" name="Picture 2" descr="D:\UMP\SEM 4\Public Speaking\msin122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01122" cy="4383620"/>
          </a:xfrm>
          <a:prstGeom prst="rect">
            <a:avLst/>
          </a:prstGeom>
          <a:noFill/>
        </p:spPr>
      </p:pic>
      <p:sp>
        <p:nvSpPr>
          <p:cNvPr id="5" name="Curved Down Ribbon 4"/>
          <p:cNvSpPr/>
          <p:nvPr/>
        </p:nvSpPr>
        <p:spPr>
          <a:xfrm>
            <a:off x="928662" y="4786322"/>
            <a:ext cx="7072362" cy="1571612"/>
          </a:xfrm>
          <a:prstGeom prst="ellipseRibb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Triangle">
              <a:avLst/>
            </a:prstTxWarp>
          </a:bodyPr>
          <a:lstStyle/>
          <a:p>
            <a:pPr algn="ctr"/>
            <a:r>
              <a:rPr lang="en-US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RIGHT TO SERVICES</a:t>
            </a:r>
            <a:endParaRPr lang="en-MY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25602" name="Picture 2" descr="D:\UMP\SEM 4\Public Speaking\call-customer-serv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143932" cy="550072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71538" y="2857496"/>
            <a:ext cx="716131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RIGHT TO BE INFORMED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110</Words>
  <Application>Microsoft Office PowerPoint</Application>
  <PresentationFormat>On-screen Show (4:3)</PresentationFormat>
  <Paragraphs>24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11</cp:revision>
  <dcterms:created xsi:type="dcterms:W3CDTF">2011-02-04T06:00:53Z</dcterms:created>
  <dcterms:modified xsi:type="dcterms:W3CDTF">2011-02-22T16:56:26Z</dcterms:modified>
</cp:coreProperties>
</file>